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0"/>
  </p:notesMasterIdLst>
  <p:sldIdLst>
    <p:sldId id="256" r:id="rId2"/>
    <p:sldId id="257" r:id="rId3"/>
    <p:sldId id="258" r:id="rId4"/>
    <p:sldId id="261" r:id="rId5"/>
    <p:sldId id="259" r:id="rId6"/>
    <p:sldId id="260"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834" autoAdjust="0"/>
    <p:restoredTop sz="94660"/>
  </p:normalViewPr>
  <p:slideViewPr>
    <p:cSldViewPr>
      <p:cViewPr varScale="1">
        <p:scale>
          <a:sx n="93" d="100"/>
          <a:sy n="93" d="100"/>
        </p:scale>
        <p:origin x="1018" y="7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F477D0-34AD-4D53-A859-128D9F36EE19}" type="datetimeFigureOut">
              <a:rPr lang="en-US" smtClean="0"/>
              <a:t>4/2/2026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A00384-FFDF-4ECC-B5AE-A0AA6F20402F}" type="slidenum">
              <a:rPr lang="en-US" smtClean="0"/>
              <a:t>‹#›</a:t>
            </a:fld>
            <a:endParaRPr lang="en-US"/>
          </a:p>
        </p:txBody>
      </p:sp>
    </p:spTree>
    <p:extLst>
      <p:ext uri="{BB962C8B-B14F-4D97-AF65-F5344CB8AC3E}">
        <p14:creationId xmlns:p14="http://schemas.microsoft.com/office/powerpoint/2010/main" val="157988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8F7653E4-701D-45C1-92B4-109E039D0D72}" type="datetime1">
              <a:rPr lang="en-US" smtClean="0"/>
              <a:t>4/2/2026</a:t>
            </a:fld>
            <a:endParaRPr lang="en-US"/>
          </a:p>
        </p:txBody>
      </p:sp>
      <p:sp>
        <p:nvSpPr>
          <p:cNvPr id="5" name="Footer Placeholder 4"/>
          <p:cNvSpPr>
            <a:spLocks noGrp="1"/>
          </p:cNvSpPr>
          <p:nvPr>
            <p:ph type="ftr" sz="quarter" idx="11"/>
          </p:nvPr>
        </p:nvSpPr>
        <p:spPr/>
        <p:txBody>
          <a:bodyPr/>
          <a:lstStyle/>
          <a:p>
            <a:r>
              <a:rPr lang="en-US"/>
              <a:t>The Central Ohio Area Agency on Aging</a:t>
            </a:r>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104F9346-0AEA-4B65-AAD9-7556882EF211}" type="slidenum">
              <a:rPr lang="en-US" smtClean="0"/>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01784F-49C5-4BC0-BDD0-811A4AD5351A}" type="datetime1">
              <a:rPr lang="en-US" smtClean="0"/>
              <a:t>4/2/2026</a:t>
            </a:fld>
            <a:endParaRPr lang="en-US"/>
          </a:p>
        </p:txBody>
      </p:sp>
      <p:sp>
        <p:nvSpPr>
          <p:cNvPr id="5" name="Footer Placeholder 4"/>
          <p:cNvSpPr>
            <a:spLocks noGrp="1"/>
          </p:cNvSpPr>
          <p:nvPr>
            <p:ph type="ftr" sz="quarter" idx="11"/>
          </p:nvPr>
        </p:nvSpPr>
        <p:spPr/>
        <p:txBody>
          <a:bodyPr/>
          <a:lstStyle/>
          <a:p>
            <a:r>
              <a:rPr lang="en-US"/>
              <a:t>The Central Ohio Area Agency on Aging</a:t>
            </a:r>
          </a:p>
        </p:txBody>
      </p:sp>
      <p:sp>
        <p:nvSpPr>
          <p:cNvPr id="6" name="Slide Number Placeholder 5"/>
          <p:cNvSpPr>
            <a:spLocks noGrp="1"/>
          </p:cNvSpPr>
          <p:nvPr>
            <p:ph type="sldNum" sz="quarter" idx="12"/>
          </p:nvPr>
        </p:nvSpPr>
        <p:spPr/>
        <p:txBody>
          <a:bodyPr/>
          <a:lstStyle/>
          <a:p>
            <a:fld id="{104F9346-0AEA-4B65-AAD9-7556882EF21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027874B-264B-4165-B895-1207EF27CAA2}" type="datetime1">
              <a:rPr lang="en-US" smtClean="0"/>
              <a:t>4/2/2026</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r>
              <a:rPr lang="en-US"/>
              <a:t>The Central Ohio Area Agency on Aging</a:t>
            </a:r>
          </a:p>
        </p:txBody>
      </p:sp>
      <p:sp>
        <p:nvSpPr>
          <p:cNvPr id="6" name="Slide Number Placeholder 5"/>
          <p:cNvSpPr>
            <a:spLocks noGrp="1"/>
          </p:cNvSpPr>
          <p:nvPr>
            <p:ph type="sldNum" sz="quarter" idx="12"/>
          </p:nvPr>
        </p:nvSpPr>
        <p:spPr/>
        <p:txBody>
          <a:bodyPr/>
          <a:lstStyle/>
          <a:p>
            <a:fld id="{104F9346-0AEA-4B65-AAD9-7556882EF211}" type="slidenum">
              <a:rPr lang="en-US" smtClean="0"/>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a:t>Click to edit Master title style</a:t>
            </a:r>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16FE239-B424-4FB1-B694-76B585F91F1B}" type="datetime1">
              <a:rPr lang="en-US" smtClean="0"/>
              <a:t>4/2/2026</a:t>
            </a:fld>
            <a:endParaRPr lang="en-US"/>
          </a:p>
        </p:txBody>
      </p:sp>
      <p:sp>
        <p:nvSpPr>
          <p:cNvPr id="6" name="Footer Placeholder 5"/>
          <p:cNvSpPr>
            <a:spLocks noGrp="1"/>
          </p:cNvSpPr>
          <p:nvPr>
            <p:ph type="ftr" sz="quarter" idx="11"/>
          </p:nvPr>
        </p:nvSpPr>
        <p:spPr/>
        <p:txBody>
          <a:bodyPr/>
          <a:lstStyle/>
          <a:p>
            <a:r>
              <a:rPr lang="en-US"/>
              <a:t>The Central Ohio Area Agency on Aging</a:t>
            </a:r>
          </a:p>
        </p:txBody>
      </p:sp>
      <p:sp>
        <p:nvSpPr>
          <p:cNvPr id="7" name="Slide Number Placeholder 6"/>
          <p:cNvSpPr>
            <a:spLocks noGrp="1"/>
          </p:cNvSpPr>
          <p:nvPr>
            <p:ph type="sldNum" sz="quarter" idx="12"/>
          </p:nvPr>
        </p:nvSpPr>
        <p:spPr/>
        <p:txBody>
          <a:bodyPr/>
          <a:lstStyle/>
          <a:p>
            <a:fld id="{104F9346-0AEA-4B65-AAD9-7556882EF21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7C7DF58-F122-4D00-9514-C0626DD2703D}" type="datetime1">
              <a:rPr lang="en-US" smtClean="0"/>
              <a:t>4/2/2026</a:t>
            </a:fld>
            <a:endParaRPr lang="en-US"/>
          </a:p>
        </p:txBody>
      </p:sp>
      <p:sp>
        <p:nvSpPr>
          <p:cNvPr id="8" name="Footer Placeholder 7"/>
          <p:cNvSpPr>
            <a:spLocks noGrp="1"/>
          </p:cNvSpPr>
          <p:nvPr>
            <p:ph type="ftr" sz="quarter" idx="11"/>
          </p:nvPr>
        </p:nvSpPr>
        <p:spPr/>
        <p:txBody>
          <a:bodyPr/>
          <a:lstStyle/>
          <a:p>
            <a:r>
              <a:rPr lang="en-US"/>
              <a:t>The Central Ohio Area Agency on Aging</a:t>
            </a:r>
          </a:p>
        </p:txBody>
      </p:sp>
      <p:sp>
        <p:nvSpPr>
          <p:cNvPr id="9" name="Slide Number Placeholder 8"/>
          <p:cNvSpPr>
            <a:spLocks noGrp="1"/>
          </p:cNvSpPr>
          <p:nvPr>
            <p:ph type="sldNum" sz="quarter" idx="12"/>
          </p:nvPr>
        </p:nvSpPr>
        <p:spPr/>
        <p:txBody>
          <a:bodyPr/>
          <a:lstStyle/>
          <a:p>
            <a:fld id="{104F9346-0AEA-4B65-AAD9-7556882EF21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9C1BE03-C314-4EDB-9A7E-CFC1666115D1}" type="datetime1">
              <a:rPr lang="en-US" smtClean="0"/>
              <a:t>4/2/2026</a:t>
            </a:fld>
            <a:endParaRPr lang="en-US"/>
          </a:p>
        </p:txBody>
      </p:sp>
      <p:sp>
        <p:nvSpPr>
          <p:cNvPr id="4" name="Footer Placeholder 3"/>
          <p:cNvSpPr>
            <a:spLocks noGrp="1"/>
          </p:cNvSpPr>
          <p:nvPr>
            <p:ph type="ftr" sz="quarter" idx="11"/>
          </p:nvPr>
        </p:nvSpPr>
        <p:spPr/>
        <p:txBody>
          <a:bodyPr/>
          <a:lstStyle/>
          <a:p>
            <a:r>
              <a:rPr lang="en-US"/>
              <a:t>The Central Ohio Area Agency on Aging</a:t>
            </a:r>
          </a:p>
        </p:txBody>
      </p:sp>
      <p:sp>
        <p:nvSpPr>
          <p:cNvPr id="5" name="Slide Number Placeholder 4"/>
          <p:cNvSpPr>
            <a:spLocks noGrp="1"/>
          </p:cNvSpPr>
          <p:nvPr>
            <p:ph type="sldNum" sz="quarter" idx="12"/>
          </p:nvPr>
        </p:nvSpPr>
        <p:spPr/>
        <p:txBody>
          <a:bodyPr/>
          <a:lstStyle/>
          <a:p>
            <a:fld id="{104F9346-0AEA-4B65-AAD9-7556882EF21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D7E6DE78-5A15-4DBB-A8E5-032D097A1D25}" type="datetime1">
              <a:rPr lang="en-US" smtClean="0"/>
              <a:t>4/2/2026</a:t>
            </a:fld>
            <a:endParaRPr lang="en-US"/>
          </a:p>
        </p:txBody>
      </p:sp>
      <p:sp>
        <p:nvSpPr>
          <p:cNvPr id="3" name="Footer Placeholder 2"/>
          <p:cNvSpPr>
            <a:spLocks noGrp="1"/>
          </p:cNvSpPr>
          <p:nvPr>
            <p:ph type="ftr" sz="quarter" idx="11"/>
          </p:nvPr>
        </p:nvSpPr>
        <p:spPr/>
        <p:txBody>
          <a:bodyPr/>
          <a:lstStyle/>
          <a:p>
            <a:r>
              <a:rPr lang="en-US"/>
              <a:t>The Central Ohio Area Agency on Aging</a:t>
            </a:r>
          </a:p>
        </p:txBody>
      </p:sp>
      <p:sp>
        <p:nvSpPr>
          <p:cNvPr id="4" name="Slide Number Placeholder 3"/>
          <p:cNvSpPr>
            <a:spLocks noGrp="1"/>
          </p:cNvSpPr>
          <p:nvPr>
            <p:ph type="sldNum" sz="quarter" idx="12"/>
          </p:nvPr>
        </p:nvSpPr>
        <p:spPr/>
        <p:txBody>
          <a:bodyPr/>
          <a:lstStyle/>
          <a:p>
            <a:fld id="{104F9346-0AEA-4B65-AAD9-7556882EF21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812A2FC-AFDA-4949-A9C3-D6832E90A26F}" type="datetime1">
              <a:rPr lang="en-US" smtClean="0"/>
              <a:t>4/2/2026</a:t>
            </a:fld>
            <a:endParaRPr lang="en-US"/>
          </a:p>
        </p:txBody>
      </p:sp>
      <p:sp>
        <p:nvSpPr>
          <p:cNvPr id="6" name="Footer Placeholder 5"/>
          <p:cNvSpPr>
            <a:spLocks noGrp="1"/>
          </p:cNvSpPr>
          <p:nvPr>
            <p:ph type="ftr" sz="quarter" idx="11"/>
          </p:nvPr>
        </p:nvSpPr>
        <p:spPr/>
        <p:txBody>
          <a:bodyPr/>
          <a:lstStyle/>
          <a:p>
            <a:r>
              <a:rPr lang="en-US"/>
              <a:t>The Central Ohio Area Agency on Aging</a:t>
            </a:r>
          </a:p>
        </p:txBody>
      </p:sp>
      <p:sp>
        <p:nvSpPr>
          <p:cNvPr id="7" name="Slide Number Placeholder 6"/>
          <p:cNvSpPr>
            <a:spLocks noGrp="1"/>
          </p:cNvSpPr>
          <p:nvPr>
            <p:ph type="sldNum" sz="quarter" idx="12"/>
          </p:nvPr>
        </p:nvSpPr>
        <p:spPr/>
        <p:txBody>
          <a:bodyPr/>
          <a:lstStyle/>
          <a:p>
            <a:fld id="{104F9346-0AEA-4B65-AAD9-7556882EF211}" type="slidenum">
              <a:rPr lang="en-US" smtClean="0"/>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p:txBody>
          <a:bodyPr/>
          <a:lstStyle/>
          <a:p>
            <a:fld id="{BDDFF295-AC90-4E95-B491-23367B977427}" type="datetime1">
              <a:rPr lang="en-US" smtClean="0"/>
              <a:t>4/2/2026</a:t>
            </a:fld>
            <a:endParaRPr lang="en-US"/>
          </a:p>
        </p:txBody>
      </p:sp>
      <p:sp>
        <p:nvSpPr>
          <p:cNvPr id="7" name="Slide Number Placeholder 6"/>
          <p:cNvSpPr>
            <a:spLocks noGrp="1"/>
          </p:cNvSpPr>
          <p:nvPr>
            <p:ph type="sldNum" sz="quarter" idx="12"/>
          </p:nvPr>
        </p:nvSpPr>
        <p:spPr/>
        <p:txBody>
          <a:bodyPr/>
          <a:lstStyle/>
          <a:p>
            <a:fld id="{104F9346-0AEA-4B65-AAD9-7556882EF211}" type="slidenum">
              <a:rPr lang="en-US" smtClean="0"/>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r>
              <a:rPr lang="en-US"/>
              <a:t>The Central Ohio Area Agency on Aging</a:t>
            </a:r>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1A4258-DED7-4A78-9BFF-EF4352D23C9E}" type="datetime1">
              <a:rPr lang="en-US" smtClean="0"/>
              <a:t>4/2/2026</a:t>
            </a:fld>
            <a:endParaRPr lang="en-US"/>
          </a:p>
        </p:txBody>
      </p:sp>
      <p:sp>
        <p:nvSpPr>
          <p:cNvPr id="5" name="Footer Placeholder 4"/>
          <p:cNvSpPr>
            <a:spLocks noGrp="1"/>
          </p:cNvSpPr>
          <p:nvPr>
            <p:ph type="ftr" sz="quarter" idx="11"/>
          </p:nvPr>
        </p:nvSpPr>
        <p:spPr/>
        <p:txBody>
          <a:bodyPr/>
          <a:lstStyle/>
          <a:p>
            <a:r>
              <a:rPr lang="en-US"/>
              <a:t>The Central Ohio Area Agency on Aging</a:t>
            </a:r>
          </a:p>
        </p:txBody>
      </p:sp>
      <p:sp>
        <p:nvSpPr>
          <p:cNvPr id="6" name="Slide Number Placeholder 5"/>
          <p:cNvSpPr>
            <a:spLocks noGrp="1"/>
          </p:cNvSpPr>
          <p:nvPr>
            <p:ph type="sldNum" sz="quarter" idx="12"/>
          </p:nvPr>
        </p:nvSpPr>
        <p:spPr/>
        <p:txBody>
          <a:bodyPr/>
          <a:lstStyle/>
          <a:p>
            <a:fld id="{104F9346-0AEA-4B65-AAD9-7556882EF21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8B9537-8FAD-4845-9BB2-7663E4CEC40D}" type="datetime1">
              <a:rPr lang="en-US" smtClean="0"/>
              <a:t>4/2/2026</a:t>
            </a:fld>
            <a:endParaRPr lang="en-US"/>
          </a:p>
        </p:txBody>
      </p:sp>
      <p:sp>
        <p:nvSpPr>
          <p:cNvPr id="5" name="Footer Placeholder 4"/>
          <p:cNvSpPr>
            <a:spLocks noGrp="1"/>
          </p:cNvSpPr>
          <p:nvPr>
            <p:ph type="ftr" sz="quarter" idx="11"/>
          </p:nvPr>
        </p:nvSpPr>
        <p:spPr/>
        <p:txBody>
          <a:bodyPr/>
          <a:lstStyle/>
          <a:p>
            <a:r>
              <a:rPr lang="en-US"/>
              <a:t>The Central Ohio Area Agency on Aging</a:t>
            </a:r>
          </a:p>
        </p:txBody>
      </p:sp>
      <p:sp>
        <p:nvSpPr>
          <p:cNvPr id="6" name="Slide Number Placeholder 5"/>
          <p:cNvSpPr>
            <a:spLocks noGrp="1"/>
          </p:cNvSpPr>
          <p:nvPr>
            <p:ph type="sldNum" sz="quarter" idx="12"/>
          </p:nvPr>
        </p:nvSpPr>
        <p:spPr/>
        <p:txBody>
          <a:bodyPr/>
          <a:lstStyle/>
          <a:p>
            <a:fld id="{104F9346-0AEA-4B65-AAD9-7556882EF21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3BA02E0D-5C1C-4FB9-BBC8-4596A2468F2A}" type="datetime1">
              <a:rPr lang="en-US" smtClean="0"/>
              <a:t>4/2/2026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r>
              <a:rPr lang="en-US"/>
              <a:t>The Central Ohio Area Agency on Aging</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104F9346-0AEA-4B65-AAD9-7556882EF211}" type="slidenum">
              <a:rPr lang="en-US" smtClean="0"/>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accounstpayable@coaaa.or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sp>
        <p:nvSpPr>
          <p:cNvPr id="2" name="Title 1"/>
          <p:cNvSpPr>
            <a:spLocks noGrp="1"/>
          </p:cNvSpPr>
          <p:nvPr>
            <p:ph type="ctrTitle"/>
          </p:nvPr>
        </p:nvSpPr>
        <p:spPr/>
        <p:txBody>
          <a:bodyPr/>
          <a:lstStyle/>
          <a:p>
            <a:r>
              <a:rPr lang="en-US" dirty="0"/>
              <a:t>Title III Reporting Instructions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52800" y="533400"/>
            <a:ext cx="2305446" cy="2055539"/>
          </a:xfrm>
          <a:prstGeom prst="rect">
            <a:avLst/>
          </a:prstGeom>
        </p:spPr>
      </p:pic>
    </p:spTree>
    <p:extLst>
      <p:ext uri="{BB962C8B-B14F-4D97-AF65-F5344CB8AC3E}">
        <p14:creationId xmlns:p14="http://schemas.microsoft.com/office/powerpoint/2010/main" val="2971832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Timeline</a:t>
            </a:r>
          </a:p>
        </p:txBody>
      </p:sp>
      <p:sp>
        <p:nvSpPr>
          <p:cNvPr id="3" name="Content Placeholder 2"/>
          <p:cNvSpPr>
            <a:spLocks noGrp="1"/>
          </p:cNvSpPr>
          <p:nvPr>
            <p:ph idx="1"/>
          </p:nvPr>
        </p:nvSpPr>
        <p:spPr/>
        <p:txBody>
          <a:bodyPr/>
          <a:lstStyle/>
          <a:p>
            <a:r>
              <a:rPr lang="en-US" dirty="0"/>
              <a:t>Before Award</a:t>
            </a:r>
          </a:p>
          <a:p>
            <a:pPr lvl="1"/>
            <a:r>
              <a:rPr lang="en-US" dirty="0"/>
              <a:t>The budget page will be completed by your organization and turned in with your proposal</a:t>
            </a:r>
          </a:p>
          <a:p>
            <a:r>
              <a:rPr lang="en-US" dirty="0"/>
              <a:t>After Award</a:t>
            </a:r>
          </a:p>
          <a:p>
            <a:pPr lvl="1"/>
            <a:r>
              <a:rPr lang="en-US" dirty="0"/>
              <a:t>The budget page will be revised by COAAA with the final grant award</a:t>
            </a:r>
          </a:p>
          <a:p>
            <a:pPr lvl="1"/>
            <a:r>
              <a:rPr lang="en-US" dirty="0"/>
              <a:t>An invoice file (Microsoft Excel) will be sent to you with the budget page, RFF page, and monthly service report pages</a:t>
            </a:r>
          </a:p>
          <a:p>
            <a:r>
              <a:rPr lang="en-US" dirty="0"/>
              <a:t>Monthly</a:t>
            </a:r>
          </a:p>
          <a:p>
            <a:pPr lvl="1"/>
            <a:r>
              <a:rPr lang="en-US" dirty="0"/>
              <a:t>E-mail or fax RFF invoice page and monthly service report page to </a:t>
            </a:r>
            <a:r>
              <a:rPr lang="en-US" dirty="0">
                <a:hlinkClick r:id="rId2"/>
              </a:rPr>
              <a:t>accounstpayable@coaaa.org</a:t>
            </a:r>
            <a:r>
              <a:rPr lang="en-US" dirty="0"/>
              <a:t> or 614-645-7259 by the15th of the month following service </a:t>
            </a:r>
          </a:p>
          <a:p>
            <a:endParaRPr lang="en-US" dirty="0"/>
          </a:p>
          <a:p>
            <a:endParaRPr lang="en-US" dirty="0"/>
          </a:p>
        </p:txBody>
      </p:sp>
      <p:sp>
        <p:nvSpPr>
          <p:cNvPr id="4" name="Footer Placeholder 3"/>
          <p:cNvSpPr>
            <a:spLocks noGrp="1"/>
          </p:cNvSpPr>
          <p:nvPr>
            <p:ph type="ftr" sz="quarter" idx="11"/>
          </p:nvPr>
        </p:nvSpPr>
        <p:spPr/>
        <p:txBody>
          <a:bodyPr/>
          <a:lstStyle/>
          <a:p>
            <a:r>
              <a:rPr lang="en-US"/>
              <a:t>The Central Ohio Area Agency on Aging</a:t>
            </a:r>
          </a:p>
        </p:txBody>
      </p:sp>
    </p:spTree>
    <p:extLst>
      <p:ext uri="{BB962C8B-B14F-4D97-AF65-F5344CB8AC3E}">
        <p14:creationId xmlns:p14="http://schemas.microsoft.com/office/powerpoint/2010/main" val="4200051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Invoice File-Budget Page</a:t>
            </a:r>
          </a:p>
        </p:txBody>
      </p:sp>
      <p:sp>
        <p:nvSpPr>
          <p:cNvPr id="3" name="Content Placeholder 2"/>
          <p:cNvSpPr>
            <a:spLocks noGrp="1"/>
          </p:cNvSpPr>
          <p:nvPr>
            <p:ph idx="1"/>
          </p:nvPr>
        </p:nvSpPr>
        <p:spPr/>
        <p:txBody>
          <a:bodyPr>
            <a:normAutofit fontScale="92500" lnSpcReduction="20000"/>
          </a:bodyPr>
          <a:lstStyle/>
          <a:p>
            <a:pPr marL="114300" indent="0">
              <a:buNone/>
            </a:pPr>
            <a:r>
              <a:rPr lang="en-US" dirty="0"/>
              <a:t>This worksheet sent to you should show the following:</a:t>
            </a:r>
          </a:p>
          <a:p>
            <a:r>
              <a:rPr lang="en-US" dirty="0"/>
              <a:t>Agency name, Address, Tax ID, Contract Signatory, and their title</a:t>
            </a:r>
          </a:p>
          <a:p>
            <a:r>
              <a:rPr lang="en-US" dirty="0"/>
              <a:t>Name of the service, county served, unit of measure, and the total unit cost</a:t>
            </a:r>
          </a:p>
          <a:p>
            <a:r>
              <a:rPr lang="en-US" dirty="0"/>
              <a:t>The expected grant funds, client contributions, and any other funds.</a:t>
            </a:r>
          </a:p>
          <a:p>
            <a:pPr lvl="1"/>
            <a:r>
              <a:rPr lang="en-US" dirty="0"/>
              <a:t>Local cash match auto calculates</a:t>
            </a:r>
          </a:p>
          <a:p>
            <a:pPr lvl="1"/>
            <a:r>
              <a:rPr lang="en-US" dirty="0"/>
              <a:t>Sources of other funds</a:t>
            </a:r>
          </a:p>
          <a:p>
            <a:r>
              <a:rPr lang="en-US" dirty="0"/>
              <a:t>The client information</a:t>
            </a:r>
          </a:p>
          <a:p>
            <a:r>
              <a:rPr lang="en-US" dirty="0"/>
              <a:t>Home Repair/Maintenance/Modification ONLY: Entered at $1 for the total unit cost. </a:t>
            </a:r>
          </a:p>
          <a:p>
            <a:pPr lvl="1"/>
            <a:r>
              <a:rPr lang="en-US" dirty="0"/>
              <a:t>The number of units will be the total expense. </a:t>
            </a:r>
          </a:p>
          <a:p>
            <a:r>
              <a:rPr lang="en-US" dirty="0"/>
              <a:t>The reimbursable grant rate which auto calculates</a:t>
            </a:r>
          </a:p>
          <a:p>
            <a:endParaRPr lang="en-US" dirty="0"/>
          </a:p>
        </p:txBody>
      </p:sp>
      <p:sp>
        <p:nvSpPr>
          <p:cNvPr id="4" name="Footer Placeholder 3"/>
          <p:cNvSpPr>
            <a:spLocks noGrp="1"/>
          </p:cNvSpPr>
          <p:nvPr>
            <p:ph type="ftr" sz="quarter" idx="11"/>
          </p:nvPr>
        </p:nvSpPr>
        <p:spPr/>
        <p:txBody>
          <a:bodyPr/>
          <a:lstStyle/>
          <a:p>
            <a:r>
              <a:rPr lang="en-US"/>
              <a:t>The Central Ohio Area Agency on Aging</a:t>
            </a:r>
          </a:p>
        </p:txBody>
      </p:sp>
    </p:spTree>
    <p:extLst>
      <p:ext uri="{BB962C8B-B14F-4D97-AF65-F5344CB8AC3E}">
        <p14:creationId xmlns:p14="http://schemas.microsoft.com/office/powerpoint/2010/main" val="1664057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Invoice file-budget page</a:t>
            </a:r>
          </a:p>
        </p:txBody>
      </p:sp>
      <p:sp>
        <p:nvSpPr>
          <p:cNvPr id="4" name="Footer Placeholder 3"/>
          <p:cNvSpPr>
            <a:spLocks noGrp="1"/>
          </p:cNvSpPr>
          <p:nvPr>
            <p:ph type="ftr" sz="quarter" idx="11"/>
          </p:nvPr>
        </p:nvSpPr>
        <p:spPr/>
        <p:txBody>
          <a:bodyPr/>
          <a:lstStyle/>
          <a:p>
            <a:r>
              <a:rPr lang="en-US" dirty="0"/>
              <a:t>The Central Ohio Area Agency on Aging</a:t>
            </a:r>
          </a:p>
        </p:txBody>
      </p:sp>
      <p:graphicFrame>
        <p:nvGraphicFramePr>
          <p:cNvPr id="5" name="Content Placeholder 4"/>
          <p:cNvGraphicFramePr>
            <a:graphicFrameLocks noGrp="1" noChangeAspect="1"/>
          </p:cNvGraphicFramePr>
          <p:nvPr>
            <p:ph idx="1"/>
            <p:extLst>
              <p:ext uri="{D42A27DB-BD31-4B8C-83A1-F6EECF244321}">
                <p14:modId xmlns:p14="http://schemas.microsoft.com/office/powerpoint/2010/main" val="1835765978"/>
              </p:ext>
            </p:extLst>
          </p:nvPr>
        </p:nvGraphicFramePr>
        <p:xfrm>
          <a:off x="794463" y="1676401"/>
          <a:ext cx="7968537" cy="4774656"/>
        </p:xfrm>
        <a:graphic>
          <a:graphicData uri="http://schemas.openxmlformats.org/presentationml/2006/ole">
            <mc:AlternateContent xmlns:mc="http://schemas.openxmlformats.org/markup-compatibility/2006">
              <mc:Choice xmlns:v="urn:schemas-microsoft-com:vml" Requires="v">
                <p:oleObj spid="_x0000_s1036" name="Worksheet" r:id="rId3" imgW="9267986" imgH="5552916" progId="Excel.Sheet.12">
                  <p:embed/>
                </p:oleObj>
              </mc:Choice>
              <mc:Fallback>
                <p:oleObj name="Worksheet" r:id="rId3" imgW="9267986" imgH="5552916" progId="Excel.Sheet.12">
                  <p:embed/>
                  <p:pic>
                    <p:nvPicPr>
                      <p:cNvPr id="0" name=""/>
                      <p:cNvPicPr/>
                      <p:nvPr/>
                    </p:nvPicPr>
                    <p:blipFill>
                      <a:blip r:embed="rId4"/>
                      <a:stretch>
                        <a:fillRect/>
                      </a:stretch>
                    </p:blipFill>
                    <p:spPr>
                      <a:xfrm>
                        <a:off x="794463" y="1676401"/>
                        <a:ext cx="7968537" cy="4774656"/>
                      </a:xfrm>
                      <a:prstGeom prst="rect">
                        <a:avLst/>
                      </a:prstGeom>
                    </p:spPr>
                  </p:pic>
                </p:oleObj>
              </mc:Fallback>
            </mc:AlternateContent>
          </a:graphicData>
        </a:graphic>
      </p:graphicFrame>
    </p:spTree>
    <p:extLst>
      <p:ext uri="{BB962C8B-B14F-4D97-AF65-F5344CB8AC3E}">
        <p14:creationId xmlns:p14="http://schemas.microsoft.com/office/powerpoint/2010/main" val="3121223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Invoice File-Month Tabs</a:t>
            </a:r>
          </a:p>
        </p:txBody>
      </p:sp>
      <p:sp>
        <p:nvSpPr>
          <p:cNvPr id="3" name="Content Placeholder 2"/>
          <p:cNvSpPr>
            <a:spLocks noGrp="1"/>
          </p:cNvSpPr>
          <p:nvPr>
            <p:ph idx="1"/>
          </p:nvPr>
        </p:nvSpPr>
        <p:spPr/>
        <p:txBody>
          <a:bodyPr>
            <a:normAutofit fontScale="85000" lnSpcReduction="20000"/>
          </a:bodyPr>
          <a:lstStyle/>
          <a:p>
            <a:pPr marL="114300" indent="0">
              <a:buNone/>
            </a:pPr>
            <a:r>
              <a:rPr lang="en-US" dirty="0"/>
              <a:t>The cells shaded in blue are variable each month.</a:t>
            </a:r>
          </a:p>
          <a:p>
            <a:r>
              <a:rPr lang="en-US" dirty="0"/>
              <a:t>Enter the Units, Clients, and New Clients for the month.</a:t>
            </a:r>
          </a:p>
          <a:p>
            <a:pPr lvl="1"/>
            <a:r>
              <a:rPr lang="en-US" dirty="0"/>
              <a:t>MEALS ONLY: Report all qualified units even if it exceeds your budget</a:t>
            </a:r>
          </a:p>
          <a:p>
            <a:pPr lvl="2"/>
            <a:r>
              <a:rPr lang="en-US" dirty="0"/>
              <a:t>You will only be reimbursed for the budgeted amount but the extra meals can help increase funding the following year. </a:t>
            </a:r>
          </a:p>
          <a:p>
            <a:pPr lvl="1"/>
            <a:r>
              <a:rPr lang="en-US" dirty="0"/>
              <a:t>Do NOT report units in excess of your budget for any other service</a:t>
            </a:r>
          </a:p>
          <a:p>
            <a:pPr lvl="2"/>
            <a:r>
              <a:rPr lang="en-US" dirty="0"/>
              <a:t>This does NOT increase funding and creates reporting issues</a:t>
            </a:r>
          </a:p>
          <a:p>
            <a:pPr lvl="1"/>
            <a:r>
              <a:rPr lang="en-US" dirty="0"/>
              <a:t>Home Repair/Maintenance/Modification ONLY: The number of units will be the total expense (ex. $550.00 will be 550 units at $1 each).</a:t>
            </a:r>
          </a:p>
          <a:p>
            <a:r>
              <a:rPr lang="en-US" dirty="0"/>
              <a:t>Grant funds and local cash match will automatically calculate</a:t>
            </a:r>
          </a:p>
          <a:p>
            <a:r>
              <a:rPr lang="en-US" dirty="0"/>
              <a:t>Enter the Client Contributions, </a:t>
            </a:r>
            <a:r>
              <a:rPr lang="en-US" dirty="0" err="1"/>
              <a:t>InKind</a:t>
            </a:r>
            <a:r>
              <a:rPr lang="en-US" dirty="0"/>
              <a:t>, and any other funds. </a:t>
            </a:r>
          </a:p>
          <a:p>
            <a:r>
              <a:rPr lang="en-US" dirty="0"/>
              <a:t>The YTD expense will show the percentage of your budget used. All funding sources should be close to the percentage on line 28. </a:t>
            </a:r>
          </a:p>
          <a:p>
            <a:pPr lvl="1"/>
            <a:r>
              <a:rPr lang="en-US" dirty="0"/>
              <a:t>If your budget for other funding sources changes please send a change request to games@coaaa.org with a brief explanation. </a:t>
            </a:r>
          </a:p>
          <a:p>
            <a:endParaRPr lang="en-US" dirty="0"/>
          </a:p>
        </p:txBody>
      </p:sp>
      <p:sp>
        <p:nvSpPr>
          <p:cNvPr id="4" name="Footer Placeholder 3"/>
          <p:cNvSpPr>
            <a:spLocks noGrp="1"/>
          </p:cNvSpPr>
          <p:nvPr>
            <p:ph type="ftr" sz="quarter" idx="11"/>
          </p:nvPr>
        </p:nvSpPr>
        <p:spPr/>
        <p:txBody>
          <a:bodyPr/>
          <a:lstStyle/>
          <a:p>
            <a:r>
              <a:rPr lang="en-US"/>
              <a:t>The Central Ohio Area Agency on Aging</a:t>
            </a:r>
          </a:p>
        </p:txBody>
      </p:sp>
    </p:spTree>
    <p:extLst>
      <p:ext uri="{BB962C8B-B14F-4D97-AF65-F5344CB8AC3E}">
        <p14:creationId xmlns:p14="http://schemas.microsoft.com/office/powerpoint/2010/main" val="2898099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Invoice file-month tabs</a:t>
            </a:r>
          </a:p>
        </p:txBody>
      </p:sp>
      <p:sp>
        <p:nvSpPr>
          <p:cNvPr id="4" name="Footer Placeholder 3"/>
          <p:cNvSpPr>
            <a:spLocks noGrp="1"/>
          </p:cNvSpPr>
          <p:nvPr>
            <p:ph type="ftr" sz="quarter" idx="11"/>
          </p:nvPr>
        </p:nvSpPr>
        <p:spPr/>
        <p:txBody>
          <a:bodyPr/>
          <a:lstStyle/>
          <a:p>
            <a:r>
              <a:rPr lang="en-US" dirty="0"/>
              <a:t>The Central Ohio Area Agency on Aging</a:t>
            </a:r>
          </a:p>
        </p:txBody>
      </p:sp>
      <p:graphicFrame>
        <p:nvGraphicFramePr>
          <p:cNvPr id="6" name="Content Placeholder 5"/>
          <p:cNvGraphicFramePr>
            <a:graphicFrameLocks noGrp="1" noChangeAspect="1"/>
          </p:cNvGraphicFramePr>
          <p:nvPr>
            <p:ph idx="1"/>
            <p:extLst>
              <p:ext uri="{D42A27DB-BD31-4B8C-83A1-F6EECF244321}">
                <p14:modId xmlns:p14="http://schemas.microsoft.com/office/powerpoint/2010/main" val="1149699872"/>
              </p:ext>
            </p:extLst>
          </p:nvPr>
        </p:nvGraphicFramePr>
        <p:xfrm>
          <a:off x="1371600" y="1520691"/>
          <a:ext cx="6553200" cy="4803909"/>
        </p:xfrm>
        <a:graphic>
          <a:graphicData uri="http://schemas.openxmlformats.org/presentationml/2006/ole">
            <mc:AlternateContent xmlns:mc="http://schemas.openxmlformats.org/markup-compatibility/2006">
              <mc:Choice xmlns:v="urn:schemas-microsoft-com:vml" Requires="v">
                <p:oleObj spid="_x0000_s2055" name="Worksheet" r:id="rId3" imgW="9315515" imgH="6829329" progId="Excel.Sheet.12">
                  <p:embed/>
                </p:oleObj>
              </mc:Choice>
              <mc:Fallback>
                <p:oleObj name="Worksheet" r:id="rId3" imgW="9315515" imgH="6829329" progId="Excel.Sheet.12">
                  <p:embed/>
                  <p:pic>
                    <p:nvPicPr>
                      <p:cNvPr id="0" name=""/>
                      <p:cNvPicPr/>
                      <p:nvPr/>
                    </p:nvPicPr>
                    <p:blipFill>
                      <a:blip r:embed="rId4"/>
                      <a:stretch>
                        <a:fillRect/>
                      </a:stretch>
                    </p:blipFill>
                    <p:spPr>
                      <a:xfrm>
                        <a:off x="1371600" y="1520691"/>
                        <a:ext cx="6553200" cy="4803909"/>
                      </a:xfrm>
                      <a:prstGeom prst="rect">
                        <a:avLst/>
                      </a:prstGeom>
                    </p:spPr>
                  </p:pic>
                </p:oleObj>
              </mc:Fallback>
            </mc:AlternateContent>
          </a:graphicData>
        </a:graphic>
      </p:graphicFrame>
      <p:grpSp>
        <p:nvGrpSpPr>
          <p:cNvPr id="10" name="Group 9"/>
          <p:cNvGrpSpPr/>
          <p:nvPr/>
        </p:nvGrpSpPr>
        <p:grpSpPr>
          <a:xfrm>
            <a:off x="1905000" y="3403937"/>
            <a:ext cx="3124200" cy="1549063"/>
            <a:chOff x="1905000" y="3403937"/>
            <a:chExt cx="3124200" cy="1549063"/>
          </a:xfrm>
        </p:grpSpPr>
        <p:sp>
          <p:nvSpPr>
            <p:cNvPr id="8" name="Oval 7"/>
            <p:cNvSpPr/>
            <p:nvPr/>
          </p:nvSpPr>
          <p:spPr>
            <a:xfrm>
              <a:off x="1905000" y="3505200"/>
              <a:ext cx="1295400" cy="1447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276600" y="3403937"/>
              <a:ext cx="1752600" cy="1015663"/>
            </a:xfrm>
            <a:prstGeom prst="rect">
              <a:avLst/>
            </a:prstGeom>
            <a:solidFill>
              <a:schemeClr val="bg1"/>
            </a:solidFill>
          </p:spPr>
          <p:txBody>
            <a:bodyPr wrap="square" rtlCol="0">
              <a:spAutoFit/>
            </a:bodyPr>
            <a:lstStyle/>
            <a:p>
              <a:r>
                <a:rPr lang="en-US" sz="1200" dirty="0"/>
                <a:t>This is ideal. The percentages are about equal and on pace with the monthly estimate.</a:t>
              </a:r>
            </a:p>
          </p:txBody>
        </p:sp>
      </p:grpSp>
      <p:grpSp>
        <p:nvGrpSpPr>
          <p:cNvPr id="11" name="Group 10"/>
          <p:cNvGrpSpPr/>
          <p:nvPr/>
        </p:nvGrpSpPr>
        <p:grpSpPr>
          <a:xfrm>
            <a:off x="2819400" y="3403937"/>
            <a:ext cx="4191000" cy="1549063"/>
            <a:chOff x="1905000" y="3403937"/>
            <a:chExt cx="4191000" cy="1549063"/>
          </a:xfrm>
        </p:grpSpPr>
        <p:sp>
          <p:nvSpPr>
            <p:cNvPr id="12" name="Oval 11"/>
            <p:cNvSpPr/>
            <p:nvPr/>
          </p:nvSpPr>
          <p:spPr>
            <a:xfrm>
              <a:off x="1905000" y="3505200"/>
              <a:ext cx="1295400" cy="1447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3276600" y="3403937"/>
              <a:ext cx="2819400" cy="1015663"/>
            </a:xfrm>
            <a:prstGeom prst="rect">
              <a:avLst/>
            </a:prstGeom>
            <a:solidFill>
              <a:schemeClr val="bg1"/>
            </a:solidFill>
          </p:spPr>
          <p:txBody>
            <a:bodyPr wrap="square" rtlCol="0">
              <a:spAutoFit/>
            </a:bodyPr>
            <a:lstStyle/>
            <a:p>
              <a:r>
                <a:rPr lang="en-US" sz="1200" dirty="0"/>
                <a:t>The client contributions and other funds are not on pace with the grant expenses. You will need to document the reason for the difference.</a:t>
              </a:r>
            </a:p>
          </p:txBody>
        </p:sp>
      </p:grpSp>
      <p:grpSp>
        <p:nvGrpSpPr>
          <p:cNvPr id="14" name="Group 13"/>
          <p:cNvGrpSpPr/>
          <p:nvPr/>
        </p:nvGrpSpPr>
        <p:grpSpPr>
          <a:xfrm>
            <a:off x="3733800" y="3429000"/>
            <a:ext cx="4419600" cy="1569660"/>
            <a:chOff x="1905000" y="3403937"/>
            <a:chExt cx="4419600" cy="1569660"/>
          </a:xfrm>
        </p:grpSpPr>
        <p:sp>
          <p:nvSpPr>
            <p:cNvPr id="15" name="Oval 14"/>
            <p:cNvSpPr/>
            <p:nvPr/>
          </p:nvSpPr>
          <p:spPr>
            <a:xfrm>
              <a:off x="1905000" y="3505200"/>
              <a:ext cx="1295400" cy="1447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3276600" y="3403937"/>
              <a:ext cx="3048000" cy="1569660"/>
            </a:xfrm>
            <a:prstGeom prst="rect">
              <a:avLst/>
            </a:prstGeom>
            <a:solidFill>
              <a:schemeClr val="bg1"/>
            </a:solidFill>
          </p:spPr>
          <p:txBody>
            <a:bodyPr wrap="square" rtlCol="0">
              <a:spAutoFit/>
            </a:bodyPr>
            <a:lstStyle/>
            <a:p>
              <a:r>
                <a:rPr lang="en-US" sz="1200" dirty="0"/>
                <a:t>This is acceptable since all funding sources are about equal. Monthly expenses can fluctuate from month to month so they will not necessarily match the projection percent. COAAA may limit the monthly reimbursement if the amount is too far off the projection percent.</a:t>
              </a:r>
            </a:p>
          </p:txBody>
        </p:sp>
      </p:grpSp>
    </p:spTree>
    <p:extLst>
      <p:ext uri="{BB962C8B-B14F-4D97-AF65-F5344CB8AC3E}">
        <p14:creationId xmlns:p14="http://schemas.microsoft.com/office/powerpoint/2010/main" val="1535080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Invoice file-request tab</a:t>
            </a:r>
          </a:p>
        </p:txBody>
      </p:sp>
      <p:sp>
        <p:nvSpPr>
          <p:cNvPr id="3" name="Content Placeholder 2"/>
          <p:cNvSpPr>
            <a:spLocks noGrp="1"/>
          </p:cNvSpPr>
          <p:nvPr>
            <p:ph idx="1"/>
          </p:nvPr>
        </p:nvSpPr>
        <p:spPr/>
        <p:txBody>
          <a:bodyPr/>
          <a:lstStyle/>
          <a:p>
            <a:r>
              <a:rPr lang="en-US" dirty="0"/>
              <a:t>Enter the Month Ending, Prepared By, Date, Phone, E-Mail, Agency Name, and Address</a:t>
            </a:r>
          </a:p>
          <a:p>
            <a:r>
              <a:rPr lang="en-US" dirty="0"/>
              <a:t>Enter only the payments received. DO NOT ENTER THE CURRENT PAYMENT REQUEST.</a:t>
            </a:r>
          </a:p>
          <a:p>
            <a:r>
              <a:rPr lang="en-US" dirty="0"/>
              <a:t>Print and sign request page each month.</a:t>
            </a:r>
          </a:p>
          <a:p>
            <a:endParaRPr lang="en-US" dirty="0"/>
          </a:p>
        </p:txBody>
      </p:sp>
      <p:sp>
        <p:nvSpPr>
          <p:cNvPr id="4" name="Footer Placeholder 3"/>
          <p:cNvSpPr>
            <a:spLocks noGrp="1"/>
          </p:cNvSpPr>
          <p:nvPr>
            <p:ph type="ftr" sz="quarter" idx="11"/>
          </p:nvPr>
        </p:nvSpPr>
        <p:spPr/>
        <p:txBody>
          <a:bodyPr/>
          <a:lstStyle/>
          <a:p>
            <a:r>
              <a:rPr lang="en-US"/>
              <a:t>The Central Ohio Area Agency on Aging</a:t>
            </a:r>
          </a:p>
        </p:txBody>
      </p:sp>
    </p:spTree>
    <p:extLst>
      <p:ext uri="{BB962C8B-B14F-4D97-AF65-F5344CB8AC3E}">
        <p14:creationId xmlns:p14="http://schemas.microsoft.com/office/powerpoint/2010/main" val="3702589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Invoice submission</a:t>
            </a:r>
          </a:p>
        </p:txBody>
      </p:sp>
      <p:sp>
        <p:nvSpPr>
          <p:cNvPr id="3" name="Content Placeholder 2"/>
          <p:cNvSpPr>
            <a:spLocks noGrp="1"/>
          </p:cNvSpPr>
          <p:nvPr>
            <p:ph idx="1"/>
          </p:nvPr>
        </p:nvSpPr>
        <p:spPr/>
        <p:txBody>
          <a:bodyPr>
            <a:normAutofit lnSpcReduction="10000"/>
          </a:bodyPr>
          <a:lstStyle/>
          <a:p>
            <a:r>
              <a:rPr lang="en-US" dirty="0"/>
              <a:t>Signed “Request” page from Excel</a:t>
            </a:r>
          </a:p>
          <a:p>
            <a:r>
              <a:rPr lang="en-US" dirty="0"/>
              <a:t>Month page from Excel</a:t>
            </a:r>
          </a:p>
          <a:p>
            <a:r>
              <a:rPr lang="en-US" dirty="0"/>
              <a:t>Copy of journal entry for any client contributions or program income.</a:t>
            </a:r>
          </a:p>
          <a:p>
            <a:r>
              <a:rPr lang="en-US" dirty="0"/>
              <a:t>SAMS service deliveries must be entered</a:t>
            </a:r>
          </a:p>
          <a:p>
            <a:pPr lvl="1"/>
            <a:r>
              <a:rPr lang="en-US" dirty="0"/>
              <a:t>You do not have to send SAMS reports with your monthly invoice.</a:t>
            </a:r>
          </a:p>
          <a:p>
            <a:pPr lvl="1"/>
            <a:r>
              <a:rPr lang="en-US" dirty="0"/>
              <a:t>Discrepancies between SAMS and submitted reports must be resolved before payment can be processed. </a:t>
            </a:r>
          </a:p>
          <a:p>
            <a:endParaRPr lang="en-US" dirty="0"/>
          </a:p>
          <a:p>
            <a:pPr marL="114300" indent="0">
              <a:buNone/>
            </a:pPr>
            <a:r>
              <a:rPr lang="en-US" dirty="0"/>
              <a:t>Please contact Mandy Garrett with questions: 614-645-7259 </a:t>
            </a:r>
            <a:r>
              <a:rPr lang="en-US"/>
              <a:t>or accountspayable@</a:t>
            </a:r>
            <a:r>
              <a:rPr lang="en-US" dirty="0"/>
              <a:t>coaaa.org</a:t>
            </a:r>
          </a:p>
          <a:p>
            <a:endParaRPr lang="en-US" dirty="0"/>
          </a:p>
        </p:txBody>
      </p:sp>
      <p:sp>
        <p:nvSpPr>
          <p:cNvPr id="4" name="Footer Placeholder 3"/>
          <p:cNvSpPr>
            <a:spLocks noGrp="1"/>
          </p:cNvSpPr>
          <p:nvPr>
            <p:ph type="ftr" sz="quarter" idx="11"/>
          </p:nvPr>
        </p:nvSpPr>
        <p:spPr/>
        <p:txBody>
          <a:bodyPr/>
          <a:lstStyle/>
          <a:p>
            <a:r>
              <a:rPr lang="en-US"/>
              <a:t>The Central Ohio Area Agency on Aging</a:t>
            </a:r>
          </a:p>
        </p:txBody>
      </p:sp>
    </p:spTree>
    <p:extLst>
      <p:ext uri="{BB962C8B-B14F-4D97-AF65-F5344CB8AC3E}">
        <p14:creationId xmlns:p14="http://schemas.microsoft.com/office/powerpoint/2010/main" val="12219057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207</TotalTime>
  <Words>637</Words>
  <Application>Microsoft Office PowerPoint</Application>
  <PresentationFormat>On-screen Show (4:3)</PresentationFormat>
  <Paragraphs>57</Paragraphs>
  <Slides>8</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8</vt:i4>
      </vt:variant>
    </vt:vector>
  </HeadingPairs>
  <TitlesOfParts>
    <vt:vector size="14" baseType="lpstr">
      <vt:lpstr>Arial</vt:lpstr>
      <vt:lpstr>Book Antiqua</vt:lpstr>
      <vt:lpstr>Calibri</vt:lpstr>
      <vt:lpstr>Century Gothic</vt:lpstr>
      <vt:lpstr>Apothecary</vt:lpstr>
      <vt:lpstr>Worksheet</vt:lpstr>
      <vt:lpstr>Title III Reporting Instructions</vt:lpstr>
      <vt:lpstr>Timeline</vt:lpstr>
      <vt:lpstr>Invoice File-Budget Page</vt:lpstr>
      <vt:lpstr>Invoice file-budget page</vt:lpstr>
      <vt:lpstr>Invoice File-Month Tabs</vt:lpstr>
      <vt:lpstr>Invoice file-month tabs</vt:lpstr>
      <vt:lpstr>Invoice file-request tab</vt:lpstr>
      <vt:lpstr>Invoice submission</vt:lpstr>
    </vt:vector>
  </TitlesOfParts>
  <Company>Central Ohio Area Agency on Aging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Bauman, Ann</dc:creator>
  <cp:lastModifiedBy>Garrett, Mandy</cp:lastModifiedBy>
  <cp:revision>17</cp:revision>
  <dcterms:created xsi:type="dcterms:W3CDTF">2017-11-29T16:52:39Z</dcterms:created>
  <dcterms:modified xsi:type="dcterms:W3CDTF">2026-04-02T15:20:27Z</dcterms:modified>
</cp:coreProperties>
</file>